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</p:sldIdLst>
  <p:sldSz cy="5143500" cx="9144000"/>
  <p:notesSz cx="6858000" cy="9144000"/>
  <p:embeddedFontLs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Comfortaa-regular.fntdata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802a8d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802a8d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8681bbaa3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8681bbaa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802a8d9d_2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802a8d9d_2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b802a8d9d_2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b802a8d9d_2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b802a8d9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b802a8d9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802a8d9d_2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802a8d9d_2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802a8d9d_2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802a8d9d_2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b802a8d9d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b802a8d9d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b802a8d9d_2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b802a8d9d_2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802a8d9d_2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802a8d9d_2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all examples of RECURSION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b802a8d9d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b802a8d9d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802a8d9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802a8d9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relevance in medical field 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58681bbaa3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58681bbaa3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8681bbaa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8681bbaa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8681bbaa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8681bbaa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8681bba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8681bba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Talk about relevance in medical field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b802a8d9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b802a8d9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stickies on the board: have them come up and sort (have to have some notion of a counter…)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58681bbaa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58681bbaa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b802a8d9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b802a8d9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Can anyone think why it might be called bubble sort?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802a8d9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802a8d9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802a8d9d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802a8d9d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stickies on the board: have them come up and sort (have to have some notion of a counter…)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8681bbaa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8681bbaa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www.toptal.com/developers/sorting-algorithms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136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Patrones Hermosos</a:t>
            </a:r>
            <a:r>
              <a:rPr lang="en" sz="7200">
                <a:solidFill>
                  <a:srgbClr val="545454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 txBox="1"/>
          <p:nvPr/>
        </p:nvSpPr>
        <p:spPr>
          <a:xfrm>
            <a:off x="640575" y="1111600"/>
            <a:ext cx="7752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u="sng">
                <a:solidFill>
                  <a:schemeClr val="hlink"/>
                </a:solidFill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https://www.toptal.com/developers/sorting-algorithms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0" name="Google Shape;110;p22"/>
          <p:cNvSpPr txBox="1"/>
          <p:nvPr/>
        </p:nvSpPr>
        <p:spPr>
          <a:xfrm>
            <a:off x="283200" y="237125"/>
            <a:ext cx="50109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Some Visuals</a:t>
            </a:r>
            <a:endParaRPr sz="36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2101050" y="1081400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3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3952850" y="214175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3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4856225" y="3742700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3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6121025" y="0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3204275" y="2789950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3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6121025" y="2736538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0773" y="2970350"/>
            <a:ext cx="2175725" cy="20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3"/>
          <p:cNvSpPr txBox="1"/>
          <p:nvPr/>
        </p:nvSpPr>
        <p:spPr>
          <a:xfrm>
            <a:off x="2163900" y="1393500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3" name="Google Shape;123;p23"/>
          <p:cNvSpPr txBox="1"/>
          <p:nvPr/>
        </p:nvSpPr>
        <p:spPr>
          <a:xfrm>
            <a:off x="3952850" y="788288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3204275" y="3353400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E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5226850" y="1393488"/>
            <a:ext cx="1496300" cy="13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Google Shape;126;p23"/>
          <p:cNvCxnSpPr>
            <a:stCxn id="115" idx="2"/>
          </p:cNvCxnSpPr>
          <p:nvPr/>
        </p:nvCxnSpPr>
        <p:spPr>
          <a:xfrm>
            <a:off x="2849200" y="2424475"/>
            <a:ext cx="957300" cy="1223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7" name="Google Shape;127;p23"/>
          <p:cNvCxnSpPr/>
          <p:nvPr/>
        </p:nvCxnSpPr>
        <p:spPr>
          <a:xfrm flipH="1" rot="10800000">
            <a:off x="3104225" y="1461400"/>
            <a:ext cx="1042500" cy="589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3"/>
          <p:cNvCxnSpPr/>
          <p:nvPr/>
        </p:nvCxnSpPr>
        <p:spPr>
          <a:xfrm flipH="1" rot="10800000">
            <a:off x="5056900" y="1223600"/>
            <a:ext cx="1264800" cy="57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3"/>
          <p:cNvCxnSpPr/>
          <p:nvPr/>
        </p:nvCxnSpPr>
        <p:spPr>
          <a:xfrm>
            <a:off x="4856225" y="1519000"/>
            <a:ext cx="808500" cy="7809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23"/>
          <p:cNvCxnSpPr/>
          <p:nvPr/>
        </p:nvCxnSpPr>
        <p:spPr>
          <a:xfrm>
            <a:off x="4222350" y="4133025"/>
            <a:ext cx="966600" cy="614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23"/>
          <p:cNvCxnSpPr/>
          <p:nvPr/>
        </p:nvCxnSpPr>
        <p:spPr>
          <a:xfrm flipH="1" rot="10800000">
            <a:off x="4169175" y="3636600"/>
            <a:ext cx="2379300" cy="1134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" name="Google Shape;132;p23"/>
          <p:cNvSpPr txBox="1"/>
          <p:nvPr/>
        </p:nvSpPr>
        <p:spPr>
          <a:xfrm>
            <a:off x="6064375" y="560200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23"/>
          <p:cNvSpPr txBox="1"/>
          <p:nvPr/>
        </p:nvSpPr>
        <p:spPr>
          <a:xfrm>
            <a:off x="6374225" y="1981475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D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6245500" y="3117525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F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7726188" y="4145613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6" name="Google Shape;136;p23"/>
          <p:cNvSpPr/>
          <p:nvPr/>
        </p:nvSpPr>
        <p:spPr>
          <a:xfrm>
            <a:off x="339900" y="408850"/>
            <a:ext cx="1824000" cy="2015700"/>
          </a:xfrm>
          <a:prstGeom prst="cloudCallout">
            <a:avLst>
              <a:gd fmla="val -12112" name="adj1"/>
              <a:gd fmla="val 7809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00" y="788302"/>
            <a:ext cx="1148450" cy="11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7372475" y="1557238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7617325" y="3742700"/>
            <a:ext cx="1496300" cy="13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p23"/>
          <p:cNvCxnSpPr/>
          <p:nvPr/>
        </p:nvCxnSpPr>
        <p:spPr>
          <a:xfrm>
            <a:off x="7223025" y="4034863"/>
            <a:ext cx="789000" cy="6360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3"/>
          <p:cNvCxnSpPr/>
          <p:nvPr/>
        </p:nvCxnSpPr>
        <p:spPr>
          <a:xfrm flipH="1" rot="10800000">
            <a:off x="7054800" y="2912550"/>
            <a:ext cx="671400" cy="747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3"/>
          <p:cNvSpPr txBox="1"/>
          <p:nvPr/>
        </p:nvSpPr>
        <p:spPr>
          <a:xfrm>
            <a:off x="6019075" y="4350513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3" name="Google Shape;143;p23"/>
          <p:cNvSpPr txBox="1"/>
          <p:nvPr/>
        </p:nvSpPr>
        <p:spPr>
          <a:xfrm>
            <a:off x="7457513" y="2030463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4" name="Google Shape;144;p23"/>
          <p:cNvSpPr txBox="1"/>
          <p:nvPr/>
        </p:nvSpPr>
        <p:spPr>
          <a:xfrm>
            <a:off x="7157688" y="4670863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I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4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2101050" y="1081400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3952850" y="214175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4856225" y="3742700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6121025" y="0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3204275" y="2789950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180773" y="2970350"/>
            <a:ext cx="2175725" cy="20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4"/>
          <p:cNvSpPr txBox="1"/>
          <p:nvPr/>
        </p:nvSpPr>
        <p:spPr>
          <a:xfrm>
            <a:off x="2163900" y="1393500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A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6" name="Google Shape;156;p24"/>
          <p:cNvSpPr txBox="1"/>
          <p:nvPr/>
        </p:nvSpPr>
        <p:spPr>
          <a:xfrm>
            <a:off x="3952850" y="788288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3204275" y="3353400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E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58" name="Google Shape;158;p24"/>
          <p:cNvCxnSpPr>
            <a:stCxn id="149" idx="2"/>
          </p:cNvCxnSpPr>
          <p:nvPr/>
        </p:nvCxnSpPr>
        <p:spPr>
          <a:xfrm>
            <a:off x="2849200" y="2424475"/>
            <a:ext cx="957300" cy="12237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9" name="Google Shape;159;p24"/>
          <p:cNvCxnSpPr/>
          <p:nvPr/>
        </p:nvCxnSpPr>
        <p:spPr>
          <a:xfrm flipH="1" rot="10800000">
            <a:off x="3104225" y="1461400"/>
            <a:ext cx="1042500" cy="589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0" name="Google Shape;160;p24"/>
          <p:cNvCxnSpPr/>
          <p:nvPr/>
        </p:nvCxnSpPr>
        <p:spPr>
          <a:xfrm flipH="1" rot="10800000">
            <a:off x="5056900" y="1223600"/>
            <a:ext cx="1264800" cy="576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1" name="Google Shape;161;p24"/>
          <p:cNvCxnSpPr/>
          <p:nvPr/>
        </p:nvCxnSpPr>
        <p:spPr>
          <a:xfrm>
            <a:off x="4222350" y="4133025"/>
            <a:ext cx="966600" cy="614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4"/>
          <p:cNvSpPr txBox="1"/>
          <p:nvPr/>
        </p:nvSpPr>
        <p:spPr>
          <a:xfrm>
            <a:off x="6064375" y="560200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C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3" name="Google Shape;163;p24"/>
          <p:cNvSpPr txBox="1"/>
          <p:nvPr/>
        </p:nvSpPr>
        <p:spPr>
          <a:xfrm>
            <a:off x="7726188" y="4145613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G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4" name="Google Shape;164;p24"/>
          <p:cNvSpPr/>
          <p:nvPr/>
        </p:nvSpPr>
        <p:spPr>
          <a:xfrm>
            <a:off x="339900" y="408850"/>
            <a:ext cx="1824000" cy="2015700"/>
          </a:xfrm>
          <a:prstGeom prst="cloudCallout">
            <a:avLst>
              <a:gd fmla="val -12112" name="adj1"/>
              <a:gd fmla="val 7809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3300" y="788302"/>
            <a:ext cx="1148450" cy="11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4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7512475" y="1871350"/>
            <a:ext cx="1496300" cy="13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9033" l="0" r="0" t="0"/>
          <a:stretch/>
        </p:blipFill>
        <p:spPr>
          <a:xfrm>
            <a:off x="7617325" y="3742700"/>
            <a:ext cx="1496300" cy="1343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4"/>
          <p:cNvCxnSpPr/>
          <p:nvPr/>
        </p:nvCxnSpPr>
        <p:spPr>
          <a:xfrm flipH="1" rot="10800000">
            <a:off x="6352525" y="4879613"/>
            <a:ext cx="1285800" cy="345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9" name="Google Shape;169;p24"/>
          <p:cNvSpPr txBox="1"/>
          <p:nvPr/>
        </p:nvSpPr>
        <p:spPr>
          <a:xfrm>
            <a:off x="7457513" y="2030463"/>
            <a:ext cx="373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H</a:t>
            </a:r>
            <a:endParaRPr b="1"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cxnSp>
        <p:nvCxnSpPr>
          <p:cNvPr id="170" name="Google Shape;170;p24"/>
          <p:cNvCxnSpPr/>
          <p:nvPr/>
        </p:nvCxnSpPr>
        <p:spPr>
          <a:xfrm flipH="1">
            <a:off x="8479175" y="3242175"/>
            <a:ext cx="5400" cy="5262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4"/>
          <p:cNvCxnSpPr/>
          <p:nvPr/>
        </p:nvCxnSpPr>
        <p:spPr>
          <a:xfrm>
            <a:off x="7209600" y="1343075"/>
            <a:ext cx="966600" cy="614100"/>
          </a:xfrm>
          <a:prstGeom prst="straightConnector1">
            <a:avLst/>
          </a:prstGeom>
          <a:noFill/>
          <a:ln cap="flat" cmpd="sng" w="3810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/>
        </p:nvSpPr>
        <p:spPr>
          <a:xfrm>
            <a:off x="1203750" y="449500"/>
            <a:ext cx="673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The Travelling Salesman Problem </a:t>
            </a:r>
            <a:endParaRPr sz="36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7" name="Google Shape;17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900" y="1349175"/>
            <a:ext cx="2667000" cy="3438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5500" y="1768375"/>
            <a:ext cx="4482875" cy="313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5525" y="100388"/>
            <a:ext cx="6573724" cy="494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650" y="2141650"/>
            <a:ext cx="1990726" cy="2747934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180638" y="416050"/>
            <a:ext cx="1890300" cy="17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What is the most efficient route to visit all 12 cities?</a:t>
            </a: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/>
        </p:nvSpPr>
        <p:spPr>
          <a:xfrm>
            <a:off x="1842300" y="4263525"/>
            <a:ext cx="5748000" cy="8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What are some examples of the travelling salesman problem in the real world?</a:t>
            </a:r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535650" y="186200"/>
            <a:ext cx="8072700" cy="10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If we try all possible routes, for N cities  we have to test (N-1)! possible routes.</a:t>
            </a:r>
            <a:endParaRPr sz="24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7"/>
          <p:cNvSpPr txBox="1"/>
          <p:nvPr/>
        </p:nvSpPr>
        <p:spPr>
          <a:xfrm>
            <a:off x="824250" y="1230800"/>
            <a:ext cx="77841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5 cities: 4 * 3 * 2 * 1 = 24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10 cities: 9 * 8 * 7 * 6 * 5 * 4 * 3 * 2 * 1 = 362880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20 cities: 1.216 * 10^17 : Age of 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the earth and sun in seconds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100 cities: 99 * 98 * 97 * … * 3 * 2 * 1 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= 9.333 * 10^155: </a:t>
            </a:r>
            <a:r>
              <a:rPr b="1" lang="en" sz="12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https://www.youtube.com/watch?v=7oCoLp1rJAw&amp;t=49s</a:t>
            </a:r>
            <a:endParaRPr b="1" sz="12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5950" y="2571750"/>
            <a:ext cx="906800" cy="81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8325" y="2391112"/>
            <a:ext cx="1181025" cy="11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idx="4294967295" type="subTitle"/>
          </p:nvPr>
        </p:nvSpPr>
        <p:spPr>
          <a:xfrm>
            <a:off x="1203750" y="4495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Fractals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0" name="Google Shape;20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875" y="1101900"/>
            <a:ext cx="3596600" cy="3596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8"/>
          <p:cNvSpPr txBox="1"/>
          <p:nvPr/>
        </p:nvSpPr>
        <p:spPr>
          <a:xfrm>
            <a:off x="164850" y="1846400"/>
            <a:ext cx="18795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Comfortaa"/>
                <a:ea typeface="Comfortaa"/>
                <a:cs typeface="Comfortaa"/>
                <a:sym typeface="Comfortaa"/>
              </a:rPr>
              <a:t>Sierpinski’s Triangle</a:t>
            </a:r>
            <a:endParaRPr sz="18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2" name="Google Shape;2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8525" y="1546126"/>
            <a:ext cx="4533325" cy="340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8"/>
          <p:cNvSpPr txBox="1"/>
          <p:nvPr/>
        </p:nvSpPr>
        <p:spPr>
          <a:xfrm>
            <a:off x="43975" y="4792375"/>
            <a:ext cx="4725900" cy="27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https://www.youtube.com/watch?v=PPu_94l0o8Q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idx="4294967295" type="subTitle"/>
          </p:nvPr>
        </p:nvSpPr>
        <p:spPr>
          <a:xfrm>
            <a:off x="909600" y="449500"/>
            <a:ext cx="7324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Fibonacci - the Golden Spiral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09" name="Google Shape;209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6675" y="1482425"/>
            <a:ext cx="428625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9"/>
          <p:cNvSpPr txBox="1"/>
          <p:nvPr/>
        </p:nvSpPr>
        <p:spPr>
          <a:xfrm>
            <a:off x="4465350" y="4605000"/>
            <a:ext cx="4341300" cy="32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https://www.youtube.com/watch?v=DKGsBUxRcV0</a:t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626450" y="1321375"/>
            <a:ext cx="3473100" cy="3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n1 = 0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n2 = 1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n3 = n2 + n1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n4 = n3 + n2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n5 = n4 + n3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n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6 = n5 + n4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….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How can we generalize this pattern? 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idx="4294967295" type="subTitle"/>
          </p:nvPr>
        </p:nvSpPr>
        <p:spPr>
          <a:xfrm>
            <a:off x="1022100" y="1011300"/>
            <a:ext cx="691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 recursive program calls itself until some condition is met.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   </a:t>
            </a:r>
            <a:r>
              <a:rPr b="1" lang="en" sz="2400">
                <a:solidFill>
                  <a:srgbClr val="0000F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fibonacci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n" sz="2400">
                <a:solidFill>
                  <a:srgbClr val="6AA84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number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) {</a:t>
            </a:r>
            <a:b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   		</a:t>
            </a:r>
            <a:r>
              <a:rPr b="1" lang="en" sz="2400">
                <a:solidFill>
                  <a:srgbClr val="CC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if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(</a:t>
            </a:r>
            <a:r>
              <a:rPr b="1" lang="en" sz="2400">
                <a:solidFill>
                  <a:srgbClr val="6AA84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number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&lt;= 2) 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return 1</a:t>
            </a:r>
            <a:b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</a:br>
            <a:r>
              <a:rPr b="1" lang="en" sz="2400">
                <a:solidFill>
                  <a:srgbClr val="CC0000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else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return </a:t>
            </a:r>
            <a:r>
              <a:rPr b="1" lang="en" sz="2400">
                <a:solidFill>
                  <a:srgbClr val="0000F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fibonacci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n" sz="2400">
                <a:solidFill>
                  <a:srgbClr val="6AA84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number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-1) +   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000F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           fibonacci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</a:t>
            </a:r>
            <a:r>
              <a:rPr b="1" lang="en" sz="2400">
                <a:solidFill>
                  <a:srgbClr val="6AA84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number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-2)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  }</a:t>
            </a:r>
            <a:b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</a:b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17" name="Google Shape;217;p30"/>
          <p:cNvSpPr txBox="1"/>
          <p:nvPr>
            <p:ph idx="4294967295" type="subTitle"/>
          </p:nvPr>
        </p:nvSpPr>
        <p:spPr>
          <a:xfrm>
            <a:off x="1203750" y="361575"/>
            <a:ext cx="662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Recursion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idx="4294967295" type="subTitle"/>
          </p:nvPr>
        </p:nvSpPr>
        <p:spPr>
          <a:xfrm>
            <a:off x="1203750" y="4495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Towers of Hanoi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3" name="Google Shape;22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3075" y="1609750"/>
            <a:ext cx="5657850" cy="249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/>
        </p:nvSpPr>
        <p:spPr>
          <a:xfrm>
            <a:off x="1203750" y="449500"/>
            <a:ext cx="673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Information Hiding </a:t>
            </a:r>
            <a:endParaRPr sz="36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1550" y="1838039"/>
            <a:ext cx="2431525" cy="2828986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/>
        </p:nvSpPr>
        <p:spPr>
          <a:xfrm>
            <a:off x="719725" y="1779150"/>
            <a:ext cx="55926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 want to find out the average age of everyone in the class… but maybe you’d rather not tell me your age individually.</a:t>
            </a:r>
            <a:endParaRPr sz="24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/>
          <p:nvPr>
            <p:ph idx="4294967295" type="subTitle"/>
          </p:nvPr>
        </p:nvSpPr>
        <p:spPr>
          <a:xfrm>
            <a:off x="1203750" y="361575"/>
            <a:ext cx="662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Hanoi Tournament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9" name="Google Shape;229;p32"/>
          <p:cNvSpPr txBox="1"/>
          <p:nvPr/>
        </p:nvSpPr>
        <p:spPr>
          <a:xfrm>
            <a:off x="270600" y="1205800"/>
            <a:ext cx="8487600" cy="3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mfortaa"/>
                <a:ea typeface="Comfortaa"/>
                <a:cs typeface="Comfortaa"/>
                <a:sym typeface="Comfortaa"/>
              </a:rPr>
              <a:t>Decide on someone to represent your team!</a:t>
            </a:r>
            <a:endParaRPr sz="2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0" name="Google Shape;23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3497" y="1846375"/>
            <a:ext cx="3607652" cy="2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3"/>
          <p:cNvSpPr txBox="1"/>
          <p:nvPr>
            <p:ph idx="4294967295" type="subTitle"/>
          </p:nvPr>
        </p:nvSpPr>
        <p:spPr>
          <a:xfrm>
            <a:off x="970300" y="787325"/>
            <a:ext cx="7206600" cy="15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Milestone 3 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+ 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Final Project Worktime!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4"/>
          <p:cNvSpPr txBox="1"/>
          <p:nvPr/>
        </p:nvSpPr>
        <p:spPr>
          <a:xfrm>
            <a:off x="970300" y="449500"/>
            <a:ext cx="736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End of Day Task - Reflection</a:t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/>
        </p:nvSpPr>
        <p:spPr>
          <a:xfrm>
            <a:off x="1203750" y="449500"/>
            <a:ext cx="673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Solution</a:t>
            </a:r>
            <a:endParaRPr sz="36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7" name="Google Shape;67;p15"/>
          <p:cNvSpPr txBox="1"/>
          <p:nvPr/>
        </p:nvSpPr>
        <p:spPr>
          <a:xfrm>
            <a:off x="175925" y="1096125"/>
            <a:ext cx="84966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Comfortaa"/>
              <a:buChar char="●"/>
            </a:pPr>
            <a:r>
              <a:rPr b="1" lang="en" sz="2400">
                <a:solidFill>
                  <a:srgbClr val="24292E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1st Person: choose a random number + add your age to random number. Write this on new note.</a:t>
            </a:r>
            <a:endParaRPr b="1" sz="2400">
              <a:solidFill>
                <a:srgbClr val="24292E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Comfortaa"/>
              <a:buChar char="●"/>
            </a:pP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Passes note to next person</a:t>
            </a:r>
            <a:endParaRPr b="1" sz="1800">
              <a:solidFill>
                <a:srgbClr val="24292E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Comfortaa"/>
              <a:buChar char="●"/>
            </a:pPr>
            <a:r>
              <a:rPr b="1" lang="en" sz="2400">
                <a:solidFill>
                  <a:srgbClr val="24292E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Next Person: adds their age to number. Write this on new note.</a:t>
            </a:r>
            <a:endParaRPr b="1" sz="2400">
              <a:solidFill>
                <a:srgbClr val="24292E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Comfortaa"/>
              <a:buChar char="●"/>
            </a:pP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Pass note to next person</a:t>
            </a:r>
            <a:endParaRPr b="1" sz="1800">
              <a:solidFill>
                <a:srgbClr val="24292E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800"/>
              <a:buFont typeface="Comfortaa"/>
              <a:buChar char="●"/>
            </a:pPr>
            <a:r>
              <a:rPr b="1" lang="en" sz="1800">
                <a:solidFill>
                  <a:srgbClr val="24292E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Etc...</a:t>
            </a:r>
            <a:endParaRPr b="1" sz="1800">
              <a:solidFill>
                <a:srgbClr val="24292E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2400"/>
              <a:buFont typeface="Comfortaa"/>
              <a:buChar char="●"/>
            </a:pPr>
            <a:r>
              <a:rPr b="1" lang="en" sz="2400">
                <a:solidFill>
                  <a:srgbClr val="24292E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Finally: 1st Person removes random number from last note + divide by # people in group to get age average</a:t>
            </a:r>
            <a:endParaRPr sz="24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/>
        </p:nvSpPr>
        <p:spPr>
          <a:xfrm>
            <a:off x="2419500" y="970650"/>
            <a:ext cx="4305000" cy="2870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Sorting</a:t>
            </a:r>
            <a:endParaRPr b="1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If I give you a stack of playing cards, how will you sort them? Write down the pattern. 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/>
        </p:nvSpPr>
        <p:spPr>
          <a:xfrm>
            <a:off x="1203750" y="449500"/>
            <a:ext cx="673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Let’s Try Sorting Ourselves</a:t>
            </a:r>
            <a:endParaRPr sz="36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175925" y="1096125"/>
            <a:ext cx="8496600" cy="19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24292E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24292E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Everyone will get a numbered card</a:t>
            </a:r>
            <a:endParaRPr b="1" sz="2400">
              <a:solidFill>
                <a:srgbClr val="24292E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1203750" y="248925"/>
            <a:ext cx="673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Bubble Sort</a:t>
            </a:r>
            <a:endParaRPr sz="36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84" name="Google Shape;84;p18"/>
          <p:cNvSpPr txBox="1"/>
          <p:nvPr/>
        </p:nvSpPr>
        <p:spPr>
          <a:xfrm>
            <a:off x="4139175" y="4589700"/>
            <a:ext cx="5226900" cy="62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3F3F3"/>
                </a:highlight>
              </a:rPr>
              <a:t>https://www.youtube.com/watch?v=lyZQPjUT5B4</a:t>
            </a:r>
            <a:endParaRPr>
              <a:highlight>
                <a:srgbClr val="F3F3F3"/>
              </a:highlight>
            </a:endParaRPr>
          </a:p>
        </p:txBody>
      </p:sp>
      <p:pic>
        <p:nvPicPr>
          <p:cNvPr id="85" name="Google Shape;85;p18"/>
          <p:cNvPicPr preferRelativeResize="0"/>
          <p:nvPr/>
        </p:nvPicPr>
        <p:blipFill rotWithShape="1">
          <a:blip r:embed="rId4">
            <a:alphaModFix/>
          </a:blip>
          <a:srcRect b="0" l="0" r="0" t="13837"/>
          <a:stretch/>
        </p:blipFill>
        <p:spPr>
          <a:xfrm>
            <a:off x="915650" y="1041525"/>
            <a:ext cx="7312694" cy="373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283200" y="237125"/>
            <a:ext cx="4365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Selection Sort</a:t>
            </a:r>
            <a:endParaRPr sz="36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1" name="Google Shape;91;p19"/>
          <p:cNvSpPr txBox="1"/>
          <p:nvPr/>
        </p:nvSpPr>
        <p:spPr>
          <a:xfrm>
            <a:off x="719725" y="1274250"/>
            <a:ext cx="3704700" cy="12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At each pass, find the maximum number from the part of the array that still hasn’t been sorted and move it to the end of the unsorted portion.</a:t>
            </a:r>
            <a:endParaRPr sz="24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2" name="Google Shape;92;p19"/>
          <p:cNvSpPr txBox="1"/>
          <p:nvPr/>
        </p:nvSpPr>
        <p:spPr>
          <a:xfrm>
            <a:off x="470025" y="3681775"/>
            <a:ext cx="4365300" cy="20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https://www.toptal.com/developers/sorting-algorithms</a:t>
            </a:r>
            <a:endParaRPr/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3">
            <a:alphaModFix/>
          </a:blip>
          <a:srcRect b="7978" l="0" r="20000" t="0"/>
          <a:stretch/>
        </p:blipFill>
        <p:spPr>
          <a:xfrm>
            <a:off x="5119625" y="76200"/>
            <a:ext cx="3599475" cy="499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2798300" y="1253875"/>
            <a:ext cx="3704700" cy="28473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Sorting</a:t>
            </a:r>
            <a:endParaRPr b="1" sz="36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What are some disadvantages of these sorting algorithms?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 txBox="1"/>
          <p:nvPr/>
        </p:nvSpPr>
        <p:spPr>
          <a:xfrm>
            <a:off x="283200" y="237125"/>
            <a:ext cx="7413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Merge</a:t>
            </a: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Sort - faster!</a:t>
            </a:r>
            <a:endParaRPr sz="3600"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4" name="Google Shape;10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150" y="942025"/>
            <a:ext cx="7224599" cy="3813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